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9" r:id="rId5"/>
    <p:sldId id="261" r:id="rId6"/>
    <p:sldId id="262" r:id="rId7"/>
    <p:sldId id="263" r:id="rId8"/>
    <p:sldId id="264" r:id="rId9"/>
  </p:sldIdLst>
  <p:sldSz cx="9144000" cy="6858000" type="screen4x3"/>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0CBD346-C12B-4AA0-971E-F8D09B8CF243}" type="datetimeFigureOut">
              <a:rPr lang="en-US" smtClean="0"/>
              <a:pPr/>
              <a:t>10/27/2016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7578654-92C0-4147-9008-B60C1B20E06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CBD346-C12B-4AA0-971E-F8D09B8CF243}" type="datetimeFigureOut">
              <a:rPr lang="en-US" smtClean="0"/>
              <a:pPr/>
              <a:t>10/27/2016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7578654-92C0-4147-9008-B60C1B20E06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CBD346-C12B-4AA0-971E-F8D09B8CF243}" type="datetimeFigureOut">
              <a:rPr lang="en-US" smtClean="0"/>
              <a:pPr/>
              <a:t>10/27/2016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7578654-92C0-4147-9008-B60C1B20E06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0CBD346-C12B-4AA0-971E-F8D09B8CF243}" type="datetimeFigureOut">
              <a:rPr lang="en-US" smtClean="0"/>
              <a:pPr/>
              <a:t>10/27/2016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7578654-92C0-4147-9008-B60C1B20E063}"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0CBD346-C12B-4AA0-971E-F8D09B8CF243}" type="datetimeFigureOut">
              <a:rPr lang="en-US" smtClean="0"/>
              <a:pPr/>
              <a:t>10/27/2016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7578654-92C0-4147-9008-B60C1B20E063}"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0CBD346-C12B-4AA0-971E-F8D09B8CF243}" type="datetimeFigureOut">
              <a:rPr lang="en-US" smtClean="0"/>
              <a:pPr/>
              <a:t>10/27/2016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7578654-92C0-4147-9008-B60C1B20E063}"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0CBD346-C12B-4AA0-971E-F8D09B8CF243}" type="datetimeFigureOut">
              <a:rPr lang="en-US" smtClean="0"/>
              <a:pPr/>
              <a:t>10/27/2016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7578654-92C0-4147-9008-B60C1B20E06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0CBD346-C12B-4AA0-971E-F8D09B8CF243}" type="datetimeFigureOut">
              <a:rPr lang="en-US" smtClean="0"/>
              <a:pPr/>
              <a:t>10/27/2016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7578654-92C0-4147-9008-B60C1B20E063}"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0CBD346-C12B-4AA0-971E-F8D09B8CF243}" type="datetimeFigureOut">
              <a:rPr lang="en-US" smtClean="0"/>
              <a:pPr/>
              <a:t>10/27/2016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7578654-92C0-4147-9008-B60C1B20E06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0CBD346-C12B-4AA0-971E-F8D09B8CF243}" type="datetimeFigureOut">
              <a:rPr lang="en-US" smtClean="0"/>
              <a:pPr/>
              <a:t>10/27/2016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7578654-92C0-4147-9008-B60C1B20E06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0CBD346-C12B-4AA0-971E-F8D09B8CF243}" type="datetimeFigureOut">
              <a:rPr lang="en-US" smtClean="0"/>
              <a:pPr/>
              <a:t>10/27/2016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7578654-92C0-4147-9008-B60C1B20E063}"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0CBD346-C12B-4AA0-971E-F8D09B8CF243}" type="datetimeFigureOut">
              <a:rPr lang="en-US" smtClean="0"/>
              <a:pPr/>
              <a:t>10/27/2016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7578654-92C0-4147-9008-B60C1B20E06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google.m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295400"/>
            <a:ext cx="6400800" cy="4343400"/>
          </a:xfrm>
        </p:spPr>
        <p:txBody>
          <a:bodyPr>
            <a:normAutofit fontScale="85000" lnSpcReduction="20000"/>
          </a:bodyPr>
          <a:lstStyle/>
          <a:p>
            <a:pPr algn="ctr"/>
            <a:r>
              <a:rPr lang="mn-MN" sz="23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Му-ын баатар,гавьяат нисгэгч, хошууч генерал Дугарын Гунгаагийн нэрэмжит Хөвсгөл аймгийн Төмөрбулаг сумын ЕБС</a:t>
            </a:r>
            <a:endParaRPr lang="en-US" sz="23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en-US" sz="23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p>
          <a:p>
            <a:r>
              <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p>
          <a:p>
            <a:r>
              <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p>
          <a:p>
            <a:pPr algn="ctr"/>
            <a:r>
              <a:rPr lang="mn-MN"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Сэдэв: </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mn-MN"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Авилгын эсрэг миний санал </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p>
          <a:p>
            <a:pPr algn="ctr"/>
            <a:r>
              <a:rPr lang="en-US" sz="15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12</a:t>
            </a:r>
            <a:r>
              <a:rPr lang="mn-MN" sz="15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а </a:t>
            </a:r>
            <a:r>
              <a:rPr lang="mn-MN" sz="15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ангийн сурагч:С.Сарантуяа</a:t>
            </a:r>
            <a:endParaRPr lang="en-US" sz="15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endParaRPr lang="mn-MN"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endParaRPr lang="mn-MN"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endParaRPr lang="mn-MN"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2016 </a:t>
            </a:r>
            <a:r>
              <a:rPr lang="mn-MN"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он</a:t>
            </a:r>
            <a:r>
              <a:rPr lang="mn-MN"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mn-MN"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mn-MN" dirty="0"/>
              <a:t> </a:t>
            </a:r>
            <a:endParaRPr lang="en-US" dirty="0"/>
          </a:p>
        </p:txBody>
      </p:sp>
    </p:spTree>
    <p:extLst>
      <p:ext uri="{BB962C8B-B14F-4D97-AF65-F5344CB8AC3E}">
        <p14:creationId xmlns:p14="http://schemas.microsoft.com/office/powerpoint/2010/main" xmlns="" val="1836923920"/>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762000"/>
            <a:ext cx="7772400" cy="4049311"/>
          </a:xfrm>
        </p:spPr>
        <p:txBody>
          <a:bodyPr>
            <a:normAutofit fontScale="25000" lnSpcReduction="20000"/>
          </a:bodyPr>
          <a:lstStyle/>
          <a:p>
            <a:pPr algn="l"/>
            <a:r>
              <a:rPr lang="en-US" dirty="0" smtClean="0"/>
              <a:t> </a:t>
            </a:r>
          </a:p>
          <a:p>
            <a:pPr algn="l"/>
            <a:endParaRPr lang="en-US" dirty="0"/>
          </a:p>
          <a:p>
            <a:pPr algn="l"/>
            <a:endParaRPr lang="en-US" dirty="0" smtClean="0"/>
          </a:p>
          <a:p>
            <a:pPr algn="l"/>
            <a:endParaRPr lang="en-US" dirty="0"/>
          </a:p>
          <a:p>
            <a:pPr algn="l"/>
            <a:endParaRPr lang="en-US" dirty="0" smtClean="0"/>
          </a:p>
          <a:p>
            <a:pPr algn="l"/>
            <a:endParaRPr lang="en-US" dirty="0"/>
          </a:p>
          <a:p>
            <a:pPr algn="ctr">
              <a:lnSpc>
                <a:spcPct val="220000"/>
              </a:lnSpc>
            </a:pPr>
            <a:r>
              <a:rPr lang="mn-MN" sz="6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Илтгэлийн </a:t>
            </a:r>
            <a:r>
              <a:rPr lang="mn-MN" sz="6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бүтэц</a:t>
            </a:r>
            <a:endParaRPr lang="en-US" sz="5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marL="685800" lvl="0" indent="-685800" algn="l">
              <a:lnSpc>
                <a:spcPct val="220000"/>
              </a:lnSpc>
              <a:buFont typeface="Wingdings" pitchFamily="2" charset="2"/>
              <a:buChar char="Ø"/>
            </a:pPr>
            <a:r>
              <a:rPr lang="mn-MN" sz="4800" dirty="0"/>
              <a:t>Үндэслэл</a:t>
            </a:r>
            <a:endParaRPr lang="en-US" sz="4800" dirty="0"/>
          </a:p>
          <a:p>
            <a:pPr marL="685800" lvl="0" indent="-685800" algn="l">
              <a:buFont typeface="Arial" pitchFamily="34" charset="0"/>
              <a:buChar char="•"/>
            </a:pPr>
            <a:r>
              <a:rPr lang="mn-MN" sz="4800" dirty="0"/>
              <a:t>Нийгэм дахь хэрэгцээ шаардлага</a:t>
            </a:r>
            <a:endParaRPr lang="en-US" sz="4800" dirty="0"/>
          </a:p>
          <a:p>
            <a:pPr marL="685800" lvl="0" indent="-685800" algn="l">
              <a:buFont typeface="Arial" pitchFamily="34" charset="0"/>
              <a:buChar char="•"/>
            </a:pPr>
            <a:r>
              <a:rPr lang="mn-MN" sz="4800" dirty="0"/>
              <a:t>Судалгааны зорилго</a:t>
            </a:r>
            <a:endParaRPr lang="en-US" sz="4800" dirty="0"/>
          </a:p>
          <a:p>
            <a:pPr marL="685800" lvl="0" indent="-685800" algn="l">
              <a:buFont typeface="Arial" pitchFamily="34" charset="0"/>
              <a:buChar char="•"/>
            </a:pPr>
            <a:r>
              <a:rPr lang="mn-MN" sz="4800" dirty="0"/>
              <a:t>Судалгааны зорилт </a:t>
            </a:r>
            <a:endParaRPr lang="en-US" sz="4800" dirty="0"/>
          </a:p>
          <a:p>
            <a:pPr marL="685800" lvl="0" indent="-685800" algn="l">
              <a:buFont typeface="Arial" pitchFamily="34" charset="0"/>
              <a:buChar char="•"/>
            </a:pPr>
            <a:r>
              <a:rPr lang="mn-MN" sz="4800" dirty="0"/>
              <a:t>Дэвшүүлсэн асуудал,онолын хэсэг </a:t>
            </a:r>
            <a:endParaRPr lang="en-US" sz="4800" dirty="0"/>
          </a:p>
          <a:p>
            <a:pPr marL="685800" lvl="0" indent="-685800" algn="l">
              <a:buFont typeface="Arial" pitchFamily="34" charset="0"/>
              <a:buChar char="•"/>
            </a:pPr>
            <a:r>
              <a:rPr lang="mn-MN" sz="4800" dirty="0"/>
              <a:t>Шинэ санаа</a:t>
            </a:r>
            <a:endParaRPr lang="en-US" sz="4800" dirty="0"/>
          </a:p>
          <a:p>
            <a:pPr marL="685800" lvl="0" indent="-685800" algn="l">
              <a:buFont typeface="Arial" pitchFamily="34" charset="0"/>
              <a:buChar char="•"/>
            </a:pPr>
            <a:r>
              <a:rPr lang="mn-MN" sz="4800" dirty="0"/>
              <a:t>Шийдвэлэх арга зам</a:t>
            </a:r>
            <a:endParaRPr lang="en-US" sz="4800" dirty="0"/>
          </a:p>
          <a:p>
            <a:pPr marL="685800" lvl="0" indent="-685800" algn="l">
              <a:buFont typeface="Arial" pitchFamily="34" charset="0"/>
              <a:buChar char="•"/>
            </a:pPr>
            <a:r>
              <a:rPr lang="mn-MN" sz="4800" dirty="0"/>
              <a:t>Ерөнхий дүгнэлт </a:t>
            </a:r>
            <a:endParaRPr lang="en-US" sz="4800" dirty="0"/>
          </a:p>
          <a:p>
            <a:pPr algn="l"/>
            <a:r>
              <a:rPr lang="mn-MN" sz="4800" dirty="0"/>
              <a:t> </a:t>
            </a:r>
            <a:endParaRPr lang="en-US" sz="4800" dirty="0"/>
          </a:p>
          <a:p>
            <a:r>
              <a:rPr lang="mn-MN" dirty="0"/>
              <a:t> </a:t>
            </a:r>
            <a:endParaRPr lang="en-US" dirty="0"/>
          </a:p>
          <a:p>
            <a:r>
              <a:rPr lang="mn-MN" dirty="0"/>
              <a:t> </a:t>
            </a:r>
            <a:endParaRPr lang="en-US" dirty="0"/>
          </a:p>
          <a:p>
            <a:r>
              <a:rPr lang="mn-MN" dirty="0"/>
              <a:t> </a:t>
            </a:r>
            <a:endParaRPr lang="en-US" dirty="0"/>
          </a:p>
          <a:p>
            <a:r>
              <a:rPr lang="mn-MN" dirty="0"/>
              <a:t> </a:t>
            </a:r>
            <a:endParaRPr lang="en-US" dirty="0"/>
          </a:p>
          <a:p>
            <a:r>
              <a:rPr lang="mn-MN" dirty="0"/>
              <a:t> </a:t>
            </a:r>
            <a:endParaRPr lang="en-US" dirty="0"/>
          </a:p>
          <a:p>
            <a:r>
              <a:rPr lang="mn-MN" dirty="0"/>
              <a:t> </a:t>
            </a:r>
            <a:endParaRPr lang="en-US" dirty="0"/>
          </a:p>
          <a:p>
            <a:r>
              <a:rPr lang="mn-MN" dirty="0"/>
              <a:t> </a:t>
            </a:r>
            <a:endParaRPr lang="en-US" dirty="0"/>
          </a:p>
          <a:p>
            <a:r>
              <a:rPr lang="mn-MN" dirty="0"/>
              <a:t> </a:t>
            </a:r>
            <a:endParaRPr lang="en-US" dirty="0"/>
          </a:p>
          <a:p>
            <a:r>
              <a:rPr lang="mn-MN" dirty="0"/>
              <a:t> </a:t>
            </a:r>
            <a:endParaRPr lang="en-US" dirty="0"/>
          </a:p>
          <a:p>
            <a:r>
              <a:rPr lang="mn-MN" dirty="0"/>
              <a:t> </a:t>
            </a:r>
            <a:endParaRPr lang="en-US" dirty="0"/>
          </a:p>
          <a:p>
            <a:r>
              <a:rPr lang="mn-MN" dirty="0"/>
              <a:t> </a:t>
            </a:r>
            <a:endParaRPr lang="en-US" dirty="0"/>
          </a:p>
          <a:p>
            <a:r>
              <a:rPr lang="mn-MN" dirty="0"/>
              <a:t> </a:t>
            </a:r>
            <a:endParaRPr lang="en-US" dirty="0"/>
          </a:p>
          <a:p>
            <a:r>
              <a:rPr lang="mn-MN" dirty="0"/>
              <a:t> </a:t>
            </a:r>
            <a:endParaRPr lang="en-US" dirty="0"/>
          </a:p>
          <a:p>
            <a:r>
              <a:rPr lang="mn-MN" dirty="0"/>
              <a:t> </a:t>
            </a:r>
            <a:endParaRPr lang="en-US" dirty="0"/>
          </a:p>
          <a:p>
            <a:r>
              <a:rPr lang="mn-MN" dirty="0"/>
              <a:t> </a:t>
            </a:r>
            <a:endParaRPr lang="en-US" dirty="0"/>
          </a:p>
          <a:p>
            <a:endParaRPr lang="en-US" dirty="0"/>
          </a:p>
        </p:txBody>
      </p:sp>
    </p:spTree>
    <p:extLst>
      <p:ext uri="{BB962C8B-B14F-4D97-AF65-F5344CB8AC3E}">
        <p14:creationId xmlns:p14="http://schemas.microsoft.com/office/powerpoint/2010/main" xmlns="" val="3221726597"/>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a:bodyPr>
          <a:lstStyle/>
          <a:p>
            <a:r>
              <a:rPr lang="mn-MN" sz="1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Үндэслэл</a:t>
            </a:r>
            <a:endParaRPr lang="en-US" sz="1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lvl="0"/>
            <a:r>
              <a:rPr lang="mn-MN" sz="1200" dirty="0"/>
              <a:t>Нийгмийн хөгжил маш хурдацтай явагдаж буй өнөөгийн нийгэмд авилга гэдэг зүйл асар их бий болсоор байна. Авилгатай тэмцэх газар болон зарим нэг хувийн эрх ашигаа харсан хүмүүс , улс төрчид монголынхоо ирээдүйг огтхон ч хайрлахгүйгээр авилга өгөх авахыг хуулиар хориглсоор байхад өөрийн эрх ашигыг харгалзаж авилгыг улам бий болгосоор байна.Авилга нь шудрага ёсны үнэлэмжийг бууруулж  улс орны хөгжил төдийгүй хойч үеийн маань ирээдүйд асар их хохрол учруулж  байна.</a:t>
            </a:r>
            <a:endParaRPr lang="en-US" sz="1200" dirty="0"/>
          </a:p>
          <a:p>
            <a:r>
              <a:rPr lang="mn-MN" sz="1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Нийгэм дахь хэрэгцээ шаардлага</a:t>
            </a:r>
            <a:endParaRPr lang="en-US" sz="1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lvl="0"/>
            <a:r>
              <a:rPr lang="mn-MN" sz="1200" dirty="0"/>
              <a:t>Албан тушаалтан нь хууль  дээдлэх зарчимд захирагдан албан үүргээ иргэдийн итгэл хүлээхгүйц  ил тод тэгш шудрага хариуцлагатайгаар гүйцэтгэж хууль тогтоомжинд заасан бүрэн эрхээ хэрэгжүүлэн ажиллах ёстой байтал албан тушаалаа ашиглан хувийн ашиг сонирхолын дагуу албан үүргээ урвуулан ашиглах үзэгдэл байсаар л байгаа үүнийг таслан зогсоох шаардлагатай. Авилга нь нийгэмд ил далд хэлбэрээр оршсоор байгааг илрүүлэх , олон нийтэд мэдээллэх .    </a:t>
            </a:r>
            <a:endParaRPr lang="en-US" sz="1200" dirty="0"/>
          </a:p>
          <a:p>
            <a:r>
              <a:rPr lang="mn-MN" sz="1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Судалгааны зорилго</a:t>
            </a:r>
            <a:endParaRPr lang="en-US" sz="1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lvl="0"/>
            <a:r>
              <a:rPr lang="mn-MN" sz="1200" dirty="0"/>
              <a:t>Хүмүүсийн ихэнх нь авилга өгч авч түүнийгээ хэвийн үзэгдэл мэт ухамсарлан ойлгох болсон бөгөөд авилга өгсөн авсан зуучилсан хүнд  хариуцлага хүлээлгэдэг гэдгийг ухааруулан таниулж мэдлэг олгох, авилгыг таслан зогсоох хууль зүйн арга зам олж түүнийг томёолоход судалгааны гол зорилго оршино.  </a:t>
            </a:r>
            <a:endParaRPr lang="en-US" sz="1200" dirty="0"/>
          </a:p>
          <a:p>
            <a:pPr marL="109728" indent="0">
              <a:buNone/>
            </a:pPr>
            <a:r>
              <a:rPr lang="mn-MN" sz="1200" dirty="0" smtClean="0"/>
              <a:t>  </a:t>
            </a:r>
            <a:r>
              <a:rPr lang="mn-MN" sz="1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Судалгааны зорилт </a:t>
            </a:r>
            <a:endParaRPr lang="en-US" sz="1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marL="109728" lvl="0" indent="0">
              <a:buNone/>
            </a:pPr>
            <a:r>
              <a:rPr lang="mn-MN" sz="1200" dirty="0" smtClean="0"/>
              <a:t>     Мэдээлэл </a:t>
            </a:r>
            <a:r>
              <a:rPr lang="mn-MN" sz="1200" dirty="0"/>
              <a:t>цуглуулах </a:t>
            </a:r>
            <a:endParaRPr lang="en-US" sz="1200" dirty="0"/>
          </a:p>
          <a:p>
            <a:pPr marL="109728" lvl="0" indent="0">
              <a:buNone/>
            </a:pPr>
            <a:r>
              <a:rPr lang="mn-MN" sz="1200" dirty="0" smtClean="0"/>
              <a:t>     Судалгаа </a:t>
            </a:r>
            <a:r>
              <a:rPr lang="mn-MN" sz="1200" dirty="0"/>
              <a:t>авах </a:t>
            </a:r>
            <a:endParaRPr lang="en-US" sz="1200" dirty="0"/>
          </a:p>
          <a:p>
            <a:pPr marL="109728" lvl="0" indent="0">
              <a:buNone/>
            </a:pPr>
            <a:r>
              <a:rPr lang="mn-MN" sz="1200" dirty="0" smtClean="0"/>
              <a:t>     Мэдээлэлд </a:t>
            </a:r>
            <a:r>
              <a:rPr lang="mn-MN" sz="1200" dirty="0"/>
              <a:t>дүгнэлт хийх </a:t>
            </a:r>
            <a:endParaRPr lang="en-US" sz="1200" dirty="0"/>
          </a:p>
          <a:p>
            <a:pPr marL="109728" lvl="0" indent="0">
              <a:buNone/>
            </a:pPr>
            <a:r>
              <a:rPr lang="mn-MN" sz="1200" dirty="0" smtClean="0"/>
              <a:t>     Хуулийн </a:t>
            </a:r>
            <a:r>
              <a:rPr lang="mn-MN" sz="1200" dirty="0"/>
              <a:t>хэрэгжилтэнд үнэлгээ хийх </a:t>
            </a:r>
            <a:endParaRPr lang="en-US" sz="1200" dirty="0"/>
          </a:p>
          <a:p>
            <a:pPr marL="109728" lvl="0" indent="0">
              <a:buNone/>
            </a:pPr>
            <a:r>
              <a:rPr lang="mn-MN" sz="1200" dirty="0" smtClean="0"/>
              <a:t>     Авилгыг </a:t>
            </a:r>
            <a:r>
              <a:rPr lang="mn-MN" sz="1200" dirty="0"/>
              <a:t>өгөх авхыг зогсоох </a:t>
            </a:r>
            <a:endParaRPr lang="en-US" sz="1200" dirty="0"/>
          </a:p>
          <a:p>
            <a:pPr marL="109728" indent="0">
              <a:buNone/>
            </a:pPr>
            <a:endParaRPr lang="en-US" dirty="0"/>
          </a:p>
        </p:txBody>
      </p:sp>
    </p:spTree>
    <p:extLst>
      <p:ext uri="{BB962C8B-B14F-4D97-AF65-F5344CB8AC3E}">
        <p14:creationId xmlns:p14="http://schemas.microsoft.com/office/powerpoint/2010/main" xmlns="" val="3234715303"/>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normAutofit/>
          </a:bodyPr>
          <a:lstStyle/>
          <a:p>
            <a:r>
              <a:rPr lang="mn-MN" sz="1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Дэвшүүлсэн асуудал, онолын хэсэг </a:t>
            </a:r>
            <a:endParaRPr lang="en-US" sz="1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lvl="0"/>
            <a:r>
              <a:rPr lang="mn-MN" sz="1200" dirty="0"/>
              <a:t>Авилга гэдэг нь: Аливаа албан тушаалтан өөрийн эрх мэдлээ урвуулан ашиглаж бусдад давуу байдлыг олгохыг авилга гэж үзэж байна. Өнөөгийн нийгэмд авилгын далд хэлбэр олширч  өгөх авах арга улам  нарийссан байна. Жишээ нь Эд хөрөнгө өгөлцөж авалцах, бэлэг дурсгал өгөх, ажилд авах, албан тушаал амлах, цалингийн шагнал урамшуулал олгох, тэтгэмж өгөх, хандив өгөх, хөрөнгө оруулалт хийх гэх мэт хэлбэрээр бий болсоор байна гэж санал асуулгад оролцсон хүмүүс дүгнэж байна. </a:t>
            </a:r>
            <a:endParaRPr lang="mn-MN" sz="1200" dirty="0" smtClean="0"/>
          </a:p>
          <a:p>
            <a:pPr lvl="0"/>
            <a:r>
              <a:rPr lang="mn-MN" sz="1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Шинэ санаа:</a:t>
            </a:r>
            <a:r>
              <a:rPr lang="mn-MN" sz="1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endParaRPr lang="en-US" sz="1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mn-MN" sz="1200" dirty="0"/>
              <a:t>Авилга хээл хахуулийн сөрөг нөлөө: Авилга хээл хахуул нь нийгмийнхээ ёс  зүйн үнэт зүйлсийг алдагдуулж хууль дээдлэх ёсыг сулруулж иргэдийн өмнө төрийн нэр хүндийг гутааж байдаг. Мөн авилгатай улс орон хөгждөггүй шудрага ёс хангагддаггүй зэрэг олон олон сөрөг муу нөлөөтэй. Эдгээрээс хамгийн ноцтой нь авилгаас нийт ард иргэдийн эрх ашиг хохирч улсын тусгаар тогтнолд аюул учирч байдаг.</a:t>
            </a:r>
            <a:endParaRPr lang="en-US" sz="1200" dirty="0"/>
          </a:p>
          <a:p>
            <a:r>
              <a:rPr lang="mn-MN" sz="1200" dirty="0"/>
              <a:t> </a:t>
            </a:r>
            <a:endParaRPr lang="en-US" sz="1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lvl="1"/>
            <a:r>
              <a:rPr lang="mn-MN" sz="1200" dirty="0"/>
              <a:t>Монгол улсад авилга </a:t>
            </a:r>
            <a:r>
              <a:rPr lang="mn-MN" sz="1200" dirty="0" smtClean="0"/>
              <a:t>нь </a:t>
            </a:r>
            <a:r>
              <a:rPr lang="mn-MN" sz="1200" dirty="0" smtClean="0"/>
              <a:t>сүүлийн </a:t>
            </a:r>
            <a:r>
              <a:rPr lang="mn-MN" sz="1200" dirty="0"/>
              <a:t>гурван жилийн </a:t>
            </a:r>
            <a:r>
              <a:rPr lang="mn-MN" sz="1200" dirty="0" smtClean="0"/>
              <a:t>судалгаагаар  </a:t>
            </a:r>
            <a:r>
              <a:rPr lang="mn-MN" sz="1200" dirty="0"/>
              <a:t>ихэссэн гэж </a:t>
            </a:r>
            <a:r>
              <a:rPr lang="mn-MN" sz="1200" dirty="0" smtClean="0"/>
              <a:t>судлгаанд</a:t>
            </a:r>
          </a:p>
          <a:p>
            <a:pPr lvl="1"/>
            <a:r>
              <a:rPr lang="mn-MN" sz="1200" dirty="0" smtClean="0"/>
              <a:t>хамрагдсаны </a:t>
            </a:r>
            <a:r>
              <a:rPr lang="en-US" sz="1200" dirty="0"/>
              <a:t>73</a:t>
            </a:r>
            <a:r>
              <a:rPr lang="mn-MN" sz="1200" dirty="0"/>
              <a:t>% нь хариулжээ. Түүнчлэн төрөөс авч буй арга хэмжээ үр дүнгүй байгаа гэж </a:t>
            </a:r>
            <a:r>
              <a:rPr lang="en-US" sz="1200" dirty="0"/>
              <a:t>53</a:t>
            </a:r>
            <a:r>
              <a:rPr lang="mn-MN" sz="1200" dirty="0"/>
              <a:t>% нь хариулсан байна. Хамгийн их авилгатай салбараар улс төрийн нам, хууль төрийн байгууллага шалгарснаас хамгийн ихээр авилгалд өртөгддөг хэсэг нь ямар нэг тусгай эрх,  лиценз олгох эрхтэй ямар нэг албан тушаалтан газрын алба зэргийг нэрлэжээ.    </a:t>
            </a:r>
            <a:endParaRPr lang="en-US" sz="1200" dirty="0"/>
          </a:p>
          <a:p>
            <a:pPr marL="109728" indent="0">
              <a:buNone/>
            </a:pPr>
            <a:endParaRPr lang="en-US" sz="1200" dirty="0"/>
          </a:p>
        </p:txBody>
      </p:sp>
    </p:spTree>
    <p:extLst>
      <p:ext uri="{BB962C8B-B14F-4D97-AF65-F5344CB8AC3E}">
        <p14:creationId xmlns:p14="http://schemas.microsoft.com/office/powerpoint/2010/main" xmlns="" val="1304090920"/>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5592762"/>
          </a:xfrm>
        </p:spPr>
        <p:txBody>
          <a:bodyPr>
            <a:normAutofit/>
          </a:bodyPr>
          <a:lstStyle/>
          <a:p>
            <a:pPr marL="171450" indent="-171450">
              <a:buFont typeface="Arial" pitchFamily="34" charset="0"/>
              <a:buChar char="•"/>
            </a:pPr>
            <a:r>
              <a:rPr lang="mn-MN" sz="12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Шийдвэрлэх </a:t>
            </a:r>
            <a:r>
              <a:rPr lang="mn-MN" sz="12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арга зам:  </a:t>
            </a:r>
            <a:r>
              <a:rPr lang="en-US" sz="12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
            </a:r>
            <a:br>
              <a:rPr lang="en-US" sz="12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br>
            <a:r>
              <a:rPr lang="mn-MN" sz="1200" dirty="0">
                <a:effectLst/>
                <a:latin typeface="Arial" pitchFamily="34" charset="0"/>
                <a:cs typeface="Arial" pitchFamily="34" charset="0"/>
              </a:rPr>
              <a:t>Авилга хээл хахуулийн гэмт хэрэг илэрхгүй байгаа шалтгаан нөхцөл</a:t>
            </a:r>
            <a:r>
              <a:rPr lang="en-US" sz="1200" dirty="0">
                <a:effectLst/>
                <a:latin typeface="Arial" pitchFamily="34" charset="0"/>
                <a:cs typeface="Arial" pitchFamily="34" charset="0"/>
              </a:rPr>
              <a:t/>
            </a:r>
            <a:br>
              <a:rPr lang="en-US" sz="1200" dirty="0">
                <a:effectLst/>
                <a:latin typeface="Arial" pitchFamily="34" charset="0"/>
                <a:cs typeface="Arial" pitchFamily="34" charset="0"/>
              </a:rPr>
            </a:br>
            <a:r>
              <a:rPr lang="mn-MN" sz="1200" dirty="0">
                <a:effectLst/>
                <a:latin typeface="Arial" pitchFamily="34" charset="0"/>
                <a:cs typeface="Arial" pitchFamily="34" charset="0"/>
              </a:rPr>
              <a:t>Уг гэмт хэрэг нь маш далд явагддаг. Мөн шууд хохирсон хүн гэж </a:t>
            </a:r>
            <a:r>
              <a:rPr lang="mn-MN" sz="1200" dirty="0" smtClean="0">
                <a:effectLst/>
                <a:latin typeface="Arial" pitchFamily="34" charset="0"/>
                <a:cs typeface="Arial" pitchFamily="34" charset="0"/>
              </a:rPr>
              <a:t>төдийлөн</a:t>
            </a:r>
            <a:br>
              <a:rPr lang="mn-MN" sz="1200" dirty="0" smtClean="0">
                <a:effectLst/>
                <a:latin typeface="Arial" pitchFamily="34" charset="0"/>
                <a:cs typeface="Arial" pitchFamily="34" charset="0"/>
              </a:rPr>
            </a:br>
            <a:r>
              <a:rPr lang="mn-MN" sz="1200" dirty="0" smtClean="0">
                <a:effectLst/>
                <a:latin typeface="Arial" pitchFamily="34" charset="0"/>
                <a:cs typeface="Arial" pitchFamily="34" charset="0"/>
              </a:rPr>
              <a:t> </a:t>
            </a:r>
            <a:r>
              <a:rPr lang="mn-MN" sz="1200" dirty="0">
                <a:effectLst/>
                <a:latin typeface="Arial" pitchFamily="34" charset="0"/>
                <a:cs typeface="Arial" pitchFamily="34" charset="0"/>
              </a:rPr>
              <a:t>байдаггүй ба өгөгч авагч зуучлагч гэх зэрэг оролцогчдоос бусад этгээд олж </a:t>
            </a:r>
            <a:r>
              <a:rPr lang="mn-MN" sz="1200" dirty="0" smtClean="0">
                <a:effectLst/>
                <a:latin typeface="Arial" pitchFamily="34" charset="0"/>
                <a:cs typeface="Arial" pitchFamily="34" charset="0"/>
              </a:rPr>
              <a:t/>
            </a:r>
            <a:br>
              <a:rPr lang="mn-MN" sz="1200" dirty="0" smtClean="0">
                <a:effectLst/>
                <a:latin typeface="Arial" pitchFamily="34" charset="0"/>
                <a:cs typeface="Arial" pitchFamily="34" charset="0"/>
              </a:rPr>
            </a:br>
            <a:r>
              <a:rPr lang="mn-MN" sz="1200" dirty="0" smtClean="0">
                <a:effectLst/>
                <a:latin typeface="Arial" pitchFamily="34" charset="0"/>
                <a:cs typeface="Arial" pitchFamily="34" charset="0"/>
              </a:rPr>
              <a:t>мэдэх </a:t>
            </a:r>
            <a:r>
              <a:rPr lang="mn-MN" sz="1200" dirty="0">
                <a:effectLst/>
                <a:latin typeface="Arial" pitchFamily="34" charset="0"/>
                <a:cs typeface="Arial" pitchFamily="34" charset="0"/>
              </a:rPr>
              <a:t>бололцоогоор хомс байдаг. Эдгээр нь үндэслэл бүхий сэжиг байвч нотлох </a:t>
            </a:r>
            <a:r>
              <a:rPr lang="mn-MN" sz="1200" dirty="0" smtClean="0">
                <a:effectLst/>
                <a:latin typeface="Arial" pitchFamily="34" charset="0"/>
                <a:cs typeface="Arial" pitchFamily="34" charset="0"/>
              </a:rPr>
              <a:t/>
            </a:r>
            <a:br>
              <a:rPr lang="mn-MN" sz="1200" dirty="0" smtClean="0">
                <a:effectLst/>
                <a:latin typeface="Arial" pitchFamily="34" charset="0"/>
                <a:cs typeface="Arial" pitchFamily="34" charset="0"/>
              </a:rPr>
            </a:br>
            <a:r>
              <a:rPr lang="mn-MN" sz="1200" dirty="0" smtClean="0">
                <a:effectLst/>
                <a:latin typeface="Arial" pitchFamily="34" charset="0"/>
                <a:cs typeface="Arial" pitchFamily="34" charset="0"/>
              </a:rPr>
              <a:t>баримтаар </a:t>
            </a:r>
            <a:r>
              <a:rPr lang="mn-MN" sz="1200" dirty="0">
                <a:effectLst/>
                <a:latin typeface="Arial" pitchFamily="34" charset="0"/>
                <a:cs typeface="Arial" pitchFamily="34" charset="0"/>
              </a:rPr>
              <a:t>тогтооход төвөгтэй байдал үүсгэдэг нийтлэг шалтгаантай байна. </a:t>
            </a:r>
            <a:r>
              <a:rPr lang="en-US" sz="1200" dirty="0">
                <a:effectLst/>
                <a:latin typeface="Arial" pitchFamily="34" charset="0"/>
                <a:cs typeface="Arial" pitchFamily="34" charset="0"/>
              </a:rPr>
              <a:t/>
            </a:r>
            <a:br>
              <a:rPr lang="en-US" sz="1200" dirty="0">
                <a:effectLst/>
                <a:latin typeface="Arial" pitchFamily="34" charset="0"/>
                <a:cs typeface="Arial" pitchFamily="34" charset="0"/>
              </a:rPr>
            </a:br>
            <a:r>
              <a:rPr lang="mn-MN" sz="1200" dirty="0">
                <a:effectLst/>
                <a:latin typeface="Arial" pitchFamily="34" charset="0"/>
                <a:cs typeface="Arial" pitchFamily="34" charset="0"/>
              </a:rPr>
              <a:t>Харин манай орны хувьд эдгээрээс гадна албан тушаалтан нь хуулинд заасан </a:t>
            </a:r>
            <a:r>
              <a:rPr lang="mn-MN" sz="1200" dirty="0" smtClean="0">
                <a:effectLst/>
                <a:latin typeface="Arial" pitchFamily="34" charset="0"/>
                <a:cs typeface="Arial" pitchFamily="34" charset="0"/>
              </a:rPr>
              <a:t/>
            </a:r>
            <a:br>
              <a:rPr lang="mn-MN" sz="1200" dirty="0" smtClean="0">
                <a:effectLst/>
                <a:latin typeface="Arial" pitchFamily="34" charset="0"/>
                <a:cs typeface="Arial" pitchFamily="34" charset="0"/>
              </a:rPr>
            </a:br>
            <a:r>
              <a:rPr lang="mn-MN" sz="1200" dirty="0" smtClean="0">
                <a:effectLst/>
                <a:latin typeface="Arial" pitchFamily="34" charset="0"/>
                <a:cs typeface="Arial" pitchFamily="34" charset="0"/>
              </a:rPr>
              <a:t>үүргээ </a:t>
            </a:r>
            <a:r>
              <a:rPr lang="mn-MN" sz="1200" dirty="0">
                <a:effectLst/>
                <a:latin typeface="Arial" pitchFamily="34" charset="0"/>
                <a:cs typeface="Arial" pitchFamily="34" charset="0"/>
              </a:rPr>
              <a:t>биелүүлснийхээ төлөө авилга авах тохиолдол их байгаа нь хяналт </a:t>
            </a:r>
            <a:r>
              <a:rPr lang="mn-MN" sz="1200" dirty="0" smtClean="0">
                <a:effectLst/>
                <a:latin typeface="Arial" pitchFamily="34" charset="0"/>
                <a:cs typeface="Arial" pitchFamily="34" charset="0"/>
              </a:rPr>
              <a:t>шалгалтаар</a:t>
            </a:r>
            <a:br>
              <a:rPr lang="mn-MN" sz="1200" dirty="0" smtClean="0">
                <a:effectLst/>
                <a:latin typeface="Arial" pitchFamily="34" charset="0"/>
                <a:cs typeface="Arial" pitchFamily="34" charset="0"/>
              </a:rPr>
            </a:br>
            <a:r>
              <a:rPr lang="mn-MN" sz="1200" dirty="0" smtClean="0">
                <a:effectLst/>
                <a:latin typeface="Arial" pitchFamily="34" charset="0"/>
                <a:cs typeface="Arial" pitchFamily="34" charset="0"/>
              </a:rPr>
              <a:t> </a:t>
            </a:r>
            <a:r>
              <a:rPr lang="mn-MN" sz="1200" dirty="0">
                <a:effectLst/>
                <a:latin typeface="Arial" pitchFamily="34" charset="0"/>
                <a:cs typeface="Arial" pitchFamily="34" charset="0"/>
              </a:rPr>
              <a:t>илэрхгүй байх нөхцлийг бүрдүүлж байна</a:t>
            </a:r>
            <a:r>
              <a:rPr lang="mn-MN" sz="1200" dirty="0" smtClean="0">
                <a:effectLst/>
                <a:latin typeface="Arial" pitchFamily="34" charset="0"/>
                <a:cs typeface="Arial" pitchFamily="34" charset="0"/>
              </a:rPr>
              <a:t>.</a:t>
            </a:r>
            <a:r>
              <a:rPr lang="mn-MN" sz="1200" dirty="0">
                <a:effectLst/>
                <a:latin typeface="Arial" pitchFamily="34" charset="0"/>
                <a:cs typeface="Arial" pitchFamily="34" charset="0"/>
              </a:rPr>
              <a:t> </a:t>
            </a:r>
            <a:r>
              <a:rPr lang="mn-MN" sz="1200" dirty="0" smtClean="0">
                <a:effectLst/>
                <a:latin typeface="Arial" pitchFamily="34" charset="0"/>
                <a:cs typeface="Arial" pitchFamily="34" charset="0"/>
              </a:rPr>
              <a:t>Хууль </a:t>
            </a:r>
            <a:r>
              <a:rPr lang="mn-MN" sz="1200" dirty="0">
                <a:effectLst/>
                <a:latin typeface="Arial" pitchFamily="34" charset="0"/>
                <a:cs typeface="Arial" pitchFamily="34" charset="0"/>
              </a:rPr>
              <a:t>бус үйлдэл хийж авилга авах нь аливаа </a:t>
            </a:r>
            <a:r>
              <a:rPr lang="mn-MN" sz="1200" dirty="0" smtClean="0">
                <a:effectLst/>
                <a:latin typeface="Arial" pitchFamily="34" charset="0"/>
                <a:cs typeface="Arial" pitchFamily="34" charset="0"/>
              </a:rPr>
              <a:t/>
            </a:r>
            <a:br>
              <a:rPr lang="mn-MN" sz="1200" dirty="0" smtClean="0">
                <a:effectLst/>
                <a:latin typeface="Arial" pitchFamily="34" charset="0"/>
                <a:cs typeface="Arial" pitchFamily="34" charset="0"/>
              </a:rPr>
            </a:br>
            <a:r>
              <a:rPr lang="mn-MN" sz="1200" dirty="0" smtClean="0">
                <a:effectLst/>
                <a:latin typeface="Arial" pitchFamily="34" charset="0"/>
                <a:cs typeface="Arial" pitchFamily="34" charset="0"/>
              </a:rPr>
              <a:t>хяналтаар </a:t>
            </a:r>
            <a:r>
              <a:rPr lang="mn-MN" sz="1200" dirty="0">
                <a:effectLst/>
                <a:latin typeface="Arial" pitchFamily="34" charset="0"/>
                <a:cs typeface="Arial" pitchFamily="34" charset="0"/>
              </a:rPr>
              <a:t>илрэх эрсдэл өндөр тул төийн авилга бага харин хууль ёсны чиг үүргээ </a:t>
            </a:r>
            <a:r>
              <a:rPr lang="mn-MN" sz="1200" dirty="0" smtClean="0">
                <a:effectLst/>
                <a:latin typeface="Arial" pitchFamily="34" charset="0"/>
                <a:cs typeface="Arial" pitchFamily="34" charset="0"/>
              </a:rPr>
              <a:t/>
            </a:r>
            <a:br>
              <a:rPr lang="mn-MN" sz="1200" dirty="0" smtClean="0">
                <a:effectLst/>
                <a:latin typeface="Arial" pitchFamily="34" charset="0"/>
                <a:cs typeface="Arial" pitchFamily="34" charset="0"/>
              </a:rPr>
            </a:br>
            <a:r>
              <a:rPr lang="mn-MN" sz="1200" dirty="0" smtClean="0">
                <a:effectLst/>
                <a:latin typeface="Arial" pitchFamily="34" charset="0"/>
                <a:cs typeface="Arial" pitchFamily="34" charset="0"/>
              </a:rPr>
              <a:t>хэрэгжүүлэхдээ </a:t>
            </a:r>
            <a:r>
              <a:rPr lang="mn-MN" sz="1200" dirty="0">
                <a:effectLst/>
                <a:latin typeface="Arial" pitchFamily="34" charset="0"/>
                <a:cs typeface="Arial" pitchFamily="34" charset="0"/>
              </a:rPr>
              <a:t>авилга авах нь түгээмэл байна. Иймээс л авилга гадны хяналт шалгалтаар </a:t>
            </a:r>
            <a:r>
              <a:rPr lang="mn-MN" sz="1200" dirty="0" smtClean="0">
                <a:effectLst/>
                <a:latin typeface="Arial" pitchFamily="34" charset="0"/>
                <a:cs typeface="Arial" pitchFamily="34" charset="0"/>
              </a:rPr>
              <a:t/>
            </a:r>
            <a:br>
              <a:rPr lang="mn-MN" sz="1200" dirty="0" smtClean="0">
                <a:effectLst/>
                <a:latin typeface="Arial" pitchFamily="34" charset="0"/>
                <a:cs typeface="Arial" pitchFamily="34" charset="0"/>
              </a:rPr>
            </a:br>
            <a:r>
              <a:rPr lang="mn-MN" sz="1200" dirty="0" smtClean="0">
                <a:effectLst/>
                <a:latin typeface="Arial" pitchFamily="34" charset="0"/>
                <a:cs typeface="Arial" pitchFamily="34" charset="0"/>
              </a:rPr>
              <a:t>илэрхгүй </a:t>
            </a:r>
            <a:r>
              <a:rPr lang="mn-MN" sz="1200" dirty="0">
                <a:effectLst/>
                <a:latin typeface="Arial" pitchFamily="34" charset="0"/>
                <a:cs typeface="Arial" pitchFamily="34" charset="0"/>
              </a:rPr>
              <a:t>зөвхөн өгсөн авсан этгээдүүдийнхээ дунд нууцлагдан үлдсээр </a:t>
            </a:r>
            <a:r>
              <a:rPr lang="mn-MN" sz="1200" dirty="0" smtClean="0">
                <a:effectLst/>
                <a:latin typeface="Arial" pitchFamily="34" charset="0"/>
                <a:cs typeface="Arial" pitchFamily="34" charset="0"/>
              </a:rPr>
              <a:t>байна.</a:t>
            </a:r>
            <a:r>
              <a:rPr lang="mn-MN" sz="1200" dirty="0">
                <a:effectLst/>
                <a:latin typeface="Arial" pitchFamily="34" charset="0"/>
                <a:cs typeface="Arial" pitchFamily="34" charset="0"/>
              </a:rPr>
              <a:t/>
            </a:r>
            <a:br>
              <a:rPr lang="mn-MN" sz="1200" dirty="0">
                <a:effectLst/>
                <a:latin typeface="Arial" pitchFamily="34" charset="0"/>
                <a:cs typeface="Arial" pitchFamily="34" charset="0"/>
              </a:rPr>
            </a:br>
            <a:r>
              <a:rPr lang="mn-MN" sz="1200" dirty="0" smtClean="0">
                <a:effectLst/>
                <a:latin typeface="Arial" pitchFamily="34" charset="0"/>
                <a:cs typeface="Arial" pitchFamily="34" charset="0"/>
              </a:rPr>
              <a:t/>
            </a:r>
            <a:br>
              <a:rPr lang="mn-MN" sz="1200" dirty="0" smtClean="0">
                <a:effectLst/>
                <a:latin typeface="Arial" pitchFamily="34" charset="0"/>
                <a:cs typeface="Arial" pitchFamily="34" charset="0"/>
              </a:rPr>
            </a:br>
            <a:r>
              <a:rPr lang="mn-MN" sz="12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Дүгнэлт :</a:t>
            </a:r>
            <a:r>
              <a:rPr lang="mn-MN" sz="1200" dirty="0" smtClean="0">
                <a:effectLst/>
                <a:latin typeface="Arial" pitchFamily="34" charset="0"/>
                <a:cs typeface="Arial" pitchFamily="34" charset="0"/>
              </a:rPr>
              <a:t/>
            </a:r>
            <a:br>
              <a:rPr lang="mn-MN" sz="1200" dirty="0" smtClean="0">
                <a:effectLst/>
                <a:latin typeface="Arial" pitchFamily="34" charset="0"/>
                <a:cs typeface="Arial" pitchFamily="34" charset="0"/>
              </a:rPr>
            </a:br>
            <a:r>
              <a:rPr lang="mn-MN" sz="1200" dirty="0" smtClean="0">
                <a:effectLst/>
                <a:latin typeface="Arial" pitchFamily="34" charset="0"/>
                <a:cs typeface="Arial" pitchFamily="34" charset="0"/>
              </a:rPr>
              <a:t> </a:t>
            </a:r>
            <a:r>
              <a:rPr lang="mn-MN" sz="1200" dirty="0">
                <a:effectLst/>
                <a:latin typeface="Arial" pitchFamily="34" charset="0"/>
                <a:cs typeface="Arial" pitchFamily="34" charset="0"/>
              </a:rPr>
              <a:t>Авилга нь төрийн байгуулгын аль ч салбарт нэвч шингэсэн улс орныг бүхэлд нь бүрхсэн </a:t>
            </a:r>
            <a:r>
              <a:rPr lang="mn-MN" sz="1200" dirty="0" smtClean="0">
                <a:effectLst/>
                <a:latin typeface="Arial" pitchFamily="34" charset="0"/>
                <a:cs typeface="Arial" pitchFamily="34" charset="0"/>
              </a:rPr>
              <a:t/>
            </a:r>
            <a:br>
              <a:rPr lang="mn-MN" sz="1200" dirty="0" smtClean="0">
                <a:effectLst/>
                <a:latin typeface="Arial" pitchFamily="34" charset="0"/>
                <a:cs typeface="Arial" pitchFamily="34" charset="0"/>
              </a:rPr>
            </a:br>
            <a:r>
              <a:rPr lang="mn-MN" sz="1200" dirty="0" smtClean="0">
                <a:effectLst/>
                <a:latin typeface="Arial" pitchFamily="34" charset="0"/>
                <a:cs typeface="Arial" pitchFamily="34" charset="0"/>
              </a:rPr>
              <a:t>асах </a:t>
            </a:r>
            <a:r>
              <a:rPr lang="mn-MN" sz="1200" dirty="0">
                <a:effectLst/>
                <a:latin typeface="Arial" pitchFamily="34" charset="0"/>
                <a:cs typeface="Arial" pitchFamily="34" charset="0"/>
              </a:rPr>
              <a:t>том тогтолцоо болчихсон байхад дан ганц авилгатай тэмцэх байгууллага энэ </a:t>
            </a:r>
            <a:r>
              <a:rPr lang="mn-MN" sz="1200" dirty="0" smtClean="0">
                <a:effectLst/>
                <a:latin typeface="Arial" pitchFamily="34" charset="0"/>
                <a:cs typeface="Arial" pitchFamily="34" charset="0"/>
              </a:rPr>
              <a:t>бүхнийг</a:t>
            </a:r>
            <a:br>
              <a:rPr lang="mn-MN" sz="1200" dirty="0" smtClean="0">
                <a:effectLst/>
                <a:latin typeface="Arial" pitchFamily="34" charset="0"/>
                <a:cs typeface="Arial" pitchFamily="34" charset="0"/>
              </a:rPr>
            </a:br>
            <a:r>
              <a:rPr lang="mn-MN" sz="1200" dirty="0" smtClean="0">
                <a:effectLst/>
                <a:latin typeface="Arial" pitchFamily="34" charset="0"/>
                <a:cs typeface="Arial" pitchFamily="34" charset="0"/>
              </a:rPr>
              <a:t> </a:t>
            </a:r>
            <a:r>
              <a:rPr lang="mn-MN" sz="1200" dirty="0">
                <a:effectLst/>
                <a:latin typeface="Arial" pitchFamily="34" charset="0"/>
                <a:cs typeface="Arial" pitchFamily="34" charset="0"/>
              </a:rPr>
              <a:t>зогсооно гэдэг нь буруу ташаа ойлголт юм. Авилга хээл хахуулыг таслан зогсооход </a:t>
            </a:r>
            <a:r>
              <a:rPr lang="mn-MN" sz="1200" dirty="0" smtClean="0">
                <a:effectLst/>
                <a:latin typeface="Arial" pitchFamily="34" charset="0"/>
                <a:cs typeface="Arial" pitchFamily="34" charset="0"/>
              </a:rPr>
              <a:t>иргэд</a:t>
            </a:r>
            <a:br>
              <a:rPr lang="mn-MN" sz="1200" dirty="0" smtClean="0">
                <a:effectLst/>
                <a:latin typeface="Arial" pitchFamily="34" charset="0"/>
                <a:cs typeface="Arial" pitchFamily="34" charset="0"/>
              </a:rPr>
            </a:br>
            <a:r>
              <a:rPr lang="mn-MN" sz="1200" dirty="0" smtClean="0">
                <a:effectLst/>
                <a:latin typeface="Arial" pitchFamily="34" charset="0"/>
                <a:cs typeface="Arial" pitchFamily="34" charset="0"/>
              </a:rPr>
              <a:t> </a:t>
            </a:r>
            <a:r>
              <a:rPr lang="mn-MN" sz="1200" dirty="0">
                <a:effectLst/>
                <a:latin typeface="Arial" pitchFamily="34" charset="0"/>
                <a:cs typeface="Arial" pitchFamily="34" charset="0"/>
              </a:rPr>
              <a:t>олон нийт хэвлэл мэдээллийн оролцоо өндөр ач холбогдолтой бөгөөд илрэхгүй  тогтоогдохгүй байгаа авилга хээл хахуулийн гэмт хэргийг илчлэх илрүүлхэд чиглэгдсэн хууль зүйн </a:t>
            </a:r>
            <a:r>
              <a:rPr lang="mn-MN" sz="1200" dirty="0" smtClean="0">
                <a:effectLst/>
                <a:latin typeface="Arial" pitchFamily="34" charset="0"/>
                <a:cs typeface="Arial" pitchFamily="34" charset="0"/>
              </a:rPr>
              <a:t>орчин</a:t>
            </a:r>
            <a:br>
              <a:rPr lang="mn-MN" sz="1200" dirty="0" smtClean="0">
                <a:effectLst/>
                <a:latin typeface="Arial" pitchFamily="34" charset="0"/>
                <a:cs typeface="Arial" pitchFamily="34" charset="0"/>
              </a:rPr>
            </a:br>
            <a:r>
              <a:rPr lang="mn-MN" sz="1200" dirty="0" smtClean="0">
                <a:effectLst/>
                <a:latin typeface="Arial" pitchFamily="34" charset="0"/>
                <a:cs typeface="Arial" pitchFamily="34" charset="0"/>
              </a:rPr>
              <a:t> </a:t>
            </a:r>
            <a:r>
              <a:rPr lang="mn-MN" sz="1200" dirty="0">
                <a:effectLst/>
                <a:latin typeface="Arial" pitchFamily="34" charset="0"/>
                <a:cs typeface="Arial" pitchFamily="34" charset="0"/>
              </a:rPr>
              <a:t>тогтолцоо бүрдүүүлж өгөх нь энэ зүйлийг таслан  зогсооход юу юунаас илүүтэйгээр хэрэгцээтэй байна. </a:t>
            </a:r>
            <a:endParaRPr lang="en-US" sz="1200" dirty="0">
              <a:latin typeface="Arial" pitchFamily="34" charset="0"/>
              <a:cs typeface="Arial" pitchFamily="34" charset="0"/>
            </a:endParaRPr>
          </a:p>
        </p:txBody>
      </p:sp>
    </p:spTree>
    <p:extLst>
      <p:ext uri="{BB962C8B-B14F-4D97-AF65-F5344CB8AC3E}">
        <p14:creationId xmlns:p14="http://schemas.microsoft.com/office/powerpoint/2010/main" xmlns="" val="224424917"/>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0"/>
            <a:ext cx="7772400" cy="4571999"/>
          </a:xfrm>
        </p:spPr>
        <p:txBody>
          <a:bodyPr>
            <a:normAutofit fontScale="90000"/>
          </a:bodyPr>
          <a:lstStyle/>
          <a:p>
            <a:pPr marL="285750" lvl="1" indent="-285750">
              <a:buFont typeface="Wingdings" pitchFamily="2" charset="2"/>
              <a:buChar char="Ø"/>
            </a:pPr>
            <a:r>
              <a:rPr lang="mn-MN" sz="1600" dirty="0">
                <a:latin typeface="Arial" pitchFamily="34" charset="0"/>
                <a:cs typeface="Arial" pitchFamily="34" charset="0"/>
              </a:rPr>
              <a:t>Мөн судлаачдын судалснаар </a:t>
            </a:r>
            <a:r>
              <a:rPr lang="en-US" sz="1600" dirty="0">
                <a:latin typeface="Arial" pitchFamily="34" charset="0"/>
                <a:cs typeface="Arial" pitchFamily="34" charset="0"/>
              </a:rPr>
              <a:t>10 </a:t>
            </a:r>
            <a:r>
              <a:rPr lang="mn-MN" sz="1600" dirty="0">
                <a:latin typeface="Arial" pitchFamily="34" charset="0"/>
                <a:cs typeface="Arial" pitchFamily="34" charset="0"/>
              </a:rPr>
              <a:t>хүн тутмын </a:t>
            </a:r>
            <a:r>
              <a:rPr lang="en-US" sz="1600" dirty="0">
                <a:latin typeface="Arial" pitchFamily="34" charset="0"/>
                <a:cs typeface="Arial" pitchFamily="34" charset="0"/>
              </a:rPr>
              <a:t>7</a:t>
            </a:r>
            <a:r>
              <a:rPr lang="mn-MN" sz="1600" dirty="0">
                <a:latin typeface="Arial" pitchFamily="34" charset="0"/>
                <a:cs typeface="Arial" pitchFamily="34" charset="0"/>
              </a:rPr>
              <a:t> нь авилгын тохиолдлыг өөрт хохиролгүй бол мэдээлнэ гэснээс үзвэл авилгын  тохиолдолтой учрахад </a:t>
            </a:r>
            <a:r>
              <a:rPr lang="mn-MN" sz="1600" dirty="0" smtClean="0">
                <a:latin typeface="Arial" pitchFamily="34" charset="0"/>
                <a:cs typeface="Arial" pitchFamily="34" charset="0"/>
              </a:rPr>
              <a:t>мэдээллэхэд бэлэн байдаг. </a:t>
            </a:r>
            <a:r>
              <a:rPr lang="mn-MN" sz="1600" dirty="0">
                <a:latin typeface="Arial" pitchFamily="34" charset="0"/>
                <a:cs typeface="Arial" pitchFamily="34" charset="0"/>
              </a:rPr>
              <a:t>А</a:t>
            </a:r>
            <a:r>
              <a:rPr lang="mn-MN" sz="1600" dirty="0" smtClean="0">
                <a:latin typeface="Arial" pitchFamily="34" charset="0"/>
                <a:cs typeface="Arial" pitchFamily="34" charset="0"/>
              </a:rPr>
              <a:t>вилгыг </a:t>
            </a:r>
            <a:r>
              <a:rPr lang="mn-MN" sz="1600" dirty="0">
                <a:latin typeface="Arial" pitchFamily="34" charset="0"/>
                <a:cs typeface="Arial" pitchFamily="34" charset="0"/>
              </a:rPr>
              <a:t>зогсооход олон нийтийн үүрэг чухал гэсэн итгэл үнэмшил их байгааг харуулж байна. </a:t>
            </a:r>
            <a:r>
              <a:rPr lang="en-US" sz="1300" dirty="0">
                <a:latin typeface="Arial" pitchFamily="34" charset="0"/>
                <a:cs typeface="Arial" pitchFamily="34" charset="0"/>
              </a:rPr>
              <a:t/>
            </a:r>
            <a:br>
              <a:rPr lang="en-US" sz="1300" dirty="0">
                <a:latin typeface="Arial" pitchFamily="34" charset="0"/>
                <a:cs typeface="Arial" pitchFamily="34" charset="0"/>
              </a:rPr>
            </a:br>
            <a:r>
              <a:rPr lang="mn-MN" sz="1600" dirty="0">
                <a:latin typeface="Arial" pitchFamily="34" charset="0"/>
                <a:cs typeface="Arial" pitchFamily="34" charset="0"/>
              </a:rPr>
              <a:t>Гэвч хуулиар авилга өгсөн этгээд эрүүгийн хариуцлага хүлээдэг тул тэд энэхүү хууль бус үйлдлийг таслан зогсооход хувь нэмрээ оруулж чаддаггүй байна. Иймээс авилга өгснөө илчлэн ирж буй этгээдийг эрүүгийн хариуцлагаас чөлөөлхөөр хуульчлан тусгаж авилгын үр дүнд хууль ёсоор эдлэх ёстой үр дүн давуу байдал зэрэг хангагдсан бол түүнийг мөн баталгаажуулж өгвөл энэ гэмт хэргийг илрүүлэх нотлох ажилгааг эрчимжүүлэх үүднээс авилга өгөгч бий болгосон зүйлээ авилга авагчаас буцаан шаардах эрхтэй байхаар хуульчлан зохицуулж болох юм. Энэ нь авилга өгсөн этгээдэд энэ төрлийн гэмт хэргээ илчлэх санаа зорилгийг бий болгохын дээр авилга авч болзошгүй этгээдийг уг үйлдлийг хийхгүй байх хөшүүрэг болох юм. Энэ тохиолдолд авилга авах нь хэтэрхий эрсдэлтэй зүйл болно.Учир нь авилгаар өгсөн зүйлээ авилга авагчаас хуулийн дагуу нэхэмжлэхийн тулд тухайн гэмт хэргээ илчлэх шаардлагатай болж байна. Тэгээд ч тохиролцогч этгээд нь тохиролцоогоор авсан зүйлээ өөрөө авдаг харин өгсөн зүйлээ буцаан шаардах эрхтэй богочихбол тийм хүнтэй хэн тохиролцоо хийх билээ.Нэгэнт авилгал авах хүнгүй болчихбол хичнээн өгий гээд авилга хэл хахуулийн гэмт хэрэг таслан зогсоогдох болно. Энэ нь төрийн албан хаагч нарын шудрага ажиллах баталгаа болж өгнө.</a:t>
            </a:r>
            <a:r>
              <a:rPr lang="en-US" sz="1600" dirty="0">
                <a:latin typeface="Arial" pitchFamily="34" charset="0"/>
                <a:cs typeface="Arial" pitchFamily="34" charset="0"/>
              </a:rPr>
              <a:t/>
            </a:r>
            <a:br>
              <a:rPr lang="en-US" sz="1600" dirty="0">
                <a:latin typeface="Arial" pitchFamily="34" charset="0"/>
                <a:cs typeface="Arial" pitchFamily="34" charset="0"/>
              </a:rPr>
            </a:br>
            <a:endParaRPr lang="en-US" dirty="0">
              <a:latin typeface="Arial" pitchFamily="34" charset="0"/>
              <a:cs typeface="Arial" pitchFamily="34" charset="0"/>
            </a:endParaRPr>
          </a:p>
        </p:txBody>
      </p:sp>
    </p:spTree>
    <p:extLst>
      <p:ext uri="{BB962C8B-B14F-4D97-AF65-F5344CB8AC3E}">
        <p14:creationId xmlns:p14="http://schemas.microsoft.com/office/powerpoint/2010/main" xmlns="" val="2631023138"/>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200" dirty="0" smtClean="0">
                <a:hlinkClick r:id="rId2"/>
              </a:rPr>
              <a:t>Www</a:t>
            </a:r>
            <a:r>
              <a:rPr lang="mn-MN" sz="1200" dirty="0" smtClean="0">
                <a:hlinkClick r:id="rId2"/>
              </a:rPr>
              <a:t>.</a:t>
            </a:r>
            <a:r>
              <a:rPr lang="en-US" sz="1200" dirty="0" err="1" smtClean="0">
                <a:hlinkClick r:id="rId2"/>
              </a:rPr>
              <a:t>google</a:t>
            </a:r>
            <a:r>
              <a:rPr lang="mn-MN" sz="1200" dirty="0" smtClean="0">
                <a:hlinkClick r:id="rId2"/>
              </a:rPr>
              <a:t>.</a:t>
            </a:r>
            <a:r>
              <a:rPr lang="en-US" sz="1200" dirty="0" err="1" smtClean="0">
                <a:hlinkClick r:id="rId2"/>
              </a:rPr>
              <a:t>mn</a:t>
            </a:r>
            <a:r>
              <a:rPr lang="en-US" sz="1200" dirty="0" smtClean="0"/>
              <a:t> </a:t>
            </a:r>
          </a:p>
          <a:p>
            <a:r>
              <a:rPr lang="en-US" sz="1200" dirty="0" smtClean="0"/>
              <a:t>12-</a:t>
            </a:r>
            <a:r>
              <a:rPr lang="mn-MN" sz="1200" dirty="0" smtClean="0"/>
              <a:t>р ангийн сурах бичиг </a:t>
            </a:r>
          </a:p>
          <a:p>
            <a:endParaRPr lang="mn-MN" dirty="0"/>
          </a:p>
        </p:txBody>
      </p:sp>
      <p:sp>
        <p:nvSpPr>
          <p:cNvPr id="3" name="Title 2"/>
          <p:cNvSpPr>
            <a:spLocks noGrp="1"/>
          </p:cNvSpPr>
          <p:nvPr>
            <p:ph type="title"/>
          </p:nvPr>
        </p:nvSpPr>
        <p:spPr/>
        <p:txBody>
          <a:bodyPr>
            <a:normAutofit/>
          </a:bodyPr>
          <a:lstStyle/>
          <a:p>
            <a:pPr algn="ctr"/>
            <a:r>
              <a:rPr lang="mn-MN" sz="1200" dirty="0" smtClean="0"/>
              <a:t>Ном зүй</a:t>
            </a:r>
            <a:endParaRPr lang="en-US" sz="1200" dirty="0"/>
          </a:p>
        </p:txBody>
      </p:sp>
    </p:spTree>
    <p:extLst>
      <p:ext uri="{BB962C8B-B14F-4D97-AF65-F5344CB8AC3E}">
        <p14:creationId xmlns:p14="http://schemas.microsoft.com/office/powerpoint/2010/main" xmlns="" val="10971853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154626"/>
          </a:xfrm>
        </p:spPr>
        <p:txBody>
          <a:bodyPr>
            <a:normAutofit/>
          </a:bodyPr>
          <a:lstStyle/>
          <a:p>
            <a:pPr algn="ctr"/>
            <a:r>
              <a:rPr lang="mn-MN" sz="5400" dirty="0" smtClean="0"/>
              <a:t> </a:t>
            </a:r>
            <a:r>
              <a:rPr lang="mn-MN" sz="5400" dirty="0" smtClean="0"/>
              <a:t>Анхаарал тавьсанд </a:t>
            </a:r>
            <a:r>
              <a:rPr lang="mn-MN" sz="5400" dirty="0" smtClean="0"/>
              <a:t>баярлалаа.</a:t>
            </a:r>
            <a:endParaRPr lang="en-US" sz="5400"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5d28166d5f1bbc7e96ccffedea06a1911fda6"/>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98</TotalTime>
  <Words>515</Words>
  <Application>Microsoft Office PowerPoint</Application>
  <PresentationFormat>On-screen Show (4:3)</PresentationFormat>
  <Paragraphs>68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Slide 1</vt:lpstr>
      <vt:lpstr>Slide 2</vt:lpstr>
      <vt:lpstr>Slide 3</vt:lpstr>
      <vt:lpstr>Slide 4</vt:lpstr>
      <vt:lpstr>Шийдвэрлэх арга зам:   Авилга хээл хахуулийн гэмт хэрэг илэрхгүй байгаа шалтгаан нөхцөл Уг гэмт хэрэг нь маш далд явагддаг. Мөн шууд хохирсон хүн гэж төдийлөн  байдаггүй ба өгөгч авагч зуучлагч гэх зэрэг оролцогчдоос бусад этгээд олж  мэдэх бололцоогоор хомс байдаг. Эдгээр нь үндэслэл бүхий сэжиг байвч нотлох  баримтаар тогтооход төвөгтэй байдал үүсгэдэг нийтлэг шалтгаантай байна.  Харин манай орны хувьд эдгээрээс гадна албан тушаалтан нь хуулинд заасан  үүргээ биелүүлснийхээ төлөө авилга авах тохиолдол их байгаа нь хяналт шалгалтаар  илэрхгүй байх нөхцлийг бүрдүүлж байна. Хууль бус үйлдэл хийж авилга авах нь аливаа  хяналтаар илрэх эрсдэл өндөр тул төийн авилга бага харин хууль ёсны чиг үүргээ  хэрэгжүүлэхдээ авилга авах нь түгээмэл байна. Иймээс л авилга гадны хяналт шалгалтаар  илэрхгүй зөвхөн өгсөн авсан этгээдүүдийнхээ дунд нууцлагдан үлдсээр байна.  Дүгнэлт :  Авилга нь төрийн байгуулгын аль ч салбарт нэвч шингэсэн улс орныг бүхэлд нь бүрхсэн  асах том тогтолцоо болчихсон байхад дан ганц авилгатай тэмцэх байгууллага энэ бүхнийг  зогсооно гэдэг нь буруу ташаа ойлголт юм. Авилга хээл хахуулыг таслан зогсооход иргэд  олон нийт хэвлэл мэдээллийн оролцоо өндөр ач холбогдолтой бөгөөд илрэхгүй  тогтоогдохгүй байгаа авилга хээл хахуулийн гэмт хэргийг илчлэх илрүүлхэд чиглэгдсэн хууль зүйн орчин  тогтолцоо бүрдүүүлж өгөх нь энэ зүйлийг таслан  зогсооход юу юунаас илүүтэйгээр хэрэгцээтэй байна. </vt:lpstr>
      <vt:lpstr>Мөн судлаачдын судалснаар 10 хүн тутмын 7 нь авилгын тохиолдлыг өөрт хохиролгүй бол мэдээлнэ гэснээс үзвэл авилгын  тохиолдолтой учрахад мэдээллэхэд бэлэн байдаг. Авилгыг зогсооход олон нийтийн үүрэг чухал гэсэн итгэл үнэмшил их байгааг харуулж байна.  Гэвч хуулиар авилга өгсөн этгээд эрүүгийн хариуцлага хүлээдэг тул тэд энэхүү хууль бус үйлдлийг таслан зогсооход хувь нэмрээ оруулж чаддаггүй байна. Иймээс авилга өгснөө илчлэн ирж буй этгээдийг эрүүгийн хариуцлагаас чөлөөлхөөр хуульчлан тусгаж авилгын үр дүнд хууль ёсоор эдлэх ёстой үр дүн давуу байдал зэрэг хангагдсан бол түүнийг мөн баталгаажуулж өгвөл энэ гэмт хэргийг илрүүлэх нотлох ажилгааг эрчимжүүлэх үүднээс авилга өгөгч бий болгосон зүйлээ авилга авагчаас буцаан шаардах эрхтэй байхаар хуульчлан зохицуулж болох юм. Энэ нь авилга өгсөн этгээдэд энэ төрлийн гэмт хэргээ илчлэх санаа зорилгийг бий болгохын дээр авилга авч болзошгүй этгээдийг уг үйлдлийг хийхгүй байх хөшүүрэг болох юм. Энэ тохиолдолд авилга авах нь хэтэрхий эрсдэлтэй зүйл болно.Учир нь авилгаар өгсөн зүйлээ авилга авагчаас хуулийн дагуу нэхэмжлэхийн тулд тухайн гэмт хэргээ илчлэх шаардлагатай болж байна. Тэгээд ч тохиролцогч этгээд нь тохиролцоогоор авсан зүйлээ өөрөө авдаг харин өгсөн зүйлээ буцаан шаардах эрхтэй богочихбол тийм хүнтэй хэн тохиролцоо хийх билээ.Нэгэнт авилгал авах хүнгүй болчихбол хичнээн өгий гээд авилга хэл хахуулийн гэмт хэрэг таслан зогсоогдох болно. Энэ нь төрийн албан хаагч нарын шудрага ажиллах баталгаа болж өгнө. </vt:lpstr>
      <vt:lpstr>Ном зүй</vt:lpstr>
      <vt:lpstr> Анхаарал тавьсанд баярлалаа.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16</cp:revision>
  <dcterms:created xsi:type="dcterms:W3CDTF">2016-10-27T06:34:51Z</dcterms:created>
  <dcterms:modified xsi:type="dcterms:W3CDTF">2016-10-27T07:52:20Z</dcterms:modified>
</cp:coreProperties>
</file>